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Georgia Pro Light" charset="1" panose="02040302050405020303"/>
      <p:regular r:id="rId16"/>
    </p:embeddedFont>
    <p:embeddedFont>
      <p:font typeface="DM Sans" charset="1" panose="00000000000000000000"/>
      <p:regular r:id="rId17"/>
    </p:embeddedFont>
    <p:embeddedFont>
      <p:font typeface="DM Sans Bold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991600" cy="10287000"/>
            <a:chOff x="0" y="0"/>
            <a:chExt cx="1035548" cy="11847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5548" cy="1184737"/>
            </a:xfrm>
            <a:custGeom>
              <a:avLst/>
              <a:gdLst/>
              <a:ahLst/>
              <a:cxnLst/>
              <a:rect r="r" b="b" t="t" l="l"/>
              <a:pathLst>
                <a:path h="1184737" w="1035548">
                  <a:moveTo>
                    <a:pt x="0" y="0"/>
                  </a:moveTo>
                  <a:lnTo>
                    <a:pt x="1035548" y="0"/>
                  </a:lnTo>
                  <a:lnTo>
                    <a:pt x="1035548" y="1184737"/>
                  </a:lnTo>
                  <a:lnTo>
                    <a:pt x="0" y="1184737"/>
                  </a:lnTo>
                  <a:close/>
                </a:path>
              </a:pathLst>
            </a:custGeom>
            <a:blipFill>
              <a:blip r:embed="rId2"/>
              <a:stretch>
                <a:fillRect l="0" t="-597" r="0" b="-597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744200" y="666750"/>
            <a:ext cx="6877050" cy="585084"/>
            <a:chOff x="0" y="0"/>
            <a:chExt cx="9169400" cy="780112"/>
          </a:xfrm>
        </p:grpSpPr>
        <p:sp>
          <p:nvSpPr>
            <p:cNvPr name="Freeform 5" id="5"/>
            <p:cNvSpPr/>
            <p:nvPr/>
          </p:nvSpPr>
          <p:spPr>
            <a:xfrm flipH="true" flipV="false" rot="-5400000">
              <a:off x="36553" y="74861"/>
              <a:ext cx="555143" cy="628248"/>
            </a:xfrm>
            <a:custGeom>
              <a:avLst/>
              <a:gdLst/>
              <a:ahLst/>
              <a:cxnLst/>
              <a:rect r="r" b="b" t="t" l="l"/>
              <a:pathLst>
                <a:path h="628248" w="555143">
                  <a:moveTo>
                    <a:pt x="555143" y="0"/>
                  </a:moveTo>
                  <a:lnTo>
                    <a:pt x="0" y="0"/>
                  </a:lnTo>
                  <a:lnTo>
                    <a:pt x="0" y="628248"/>
                  </a:lnTo>
                  <a:lnTo>
                    <a:pt x="555143" y="628248"/>
                  </a:lnTo>
                  <a:lnTo>
                    <a:pt x="555143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795304" y="95250"/>
              <a:ext cx="8374096" cy="6848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55"/>
                </a:lnSpc>
              </a:pPr>
              <a:r>
                <a:rPr lang="en-US" sz="3864" spc="-77">
                  <a:solidFill>
                    <a:srgbClr val="F0F4F8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[NOME DA EMPRESA]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734675" y="1562100"/>
            <a:ext cx="6886575" cy="3699578"/>
            <a:chOff x="0" y="0"/>
            <a:chExt cx="9182100" cy="493277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200025"/>
              <a:ext cx="9182100" cy="3686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99"/>
                </a:lnSpc>
              </a:pPr>
              <a:r>
                <a:rPr lang="en-US" sz="10499">
                  <a:solidFill>
                    <a:srgbClr val="F0F4F8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Proposta NR-1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4137115"/>
              <a:ext cx="9172670" cy="7956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039"/>
                </a:lnSpc>
              </a:pPr>
              <a:r>
                <a:rPr lang="en-US" sz="35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Gestão de Riscos Psicossociais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744200" y="8740903"/>
            <a:ext cx="5743575" cy="888872"/>
            <a:chOff x="0" y="0"/>
            <a:chExt cx="7658100" cy="118516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691344"/>
              <a:ext cx="7658100" cy="493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[NOME DO PROFISSIONAL]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47625"/>
              <a:ext cx="76581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  <a:spcBef>
                  <a:spcPct val="0"/>
                </a:spcBef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APRESENTADO POR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05025" y="6038850"/>
            <a:ext cx="796706" cy="781952"/>
            <a:chOff x="0" y="0"/>
            <a:chExt cx="685800" cy="6731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105025" y="7829550"/>
            <a:ext cx="796706" cy="781952"/>
            <a:chOff x="0" y="0"/>
            <a:chExt cx="685800" cy="6731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105025" y="4248150"/>
            <a:ext cx="796706" cy="781952"/>
            <a:chOff x="0" y="0"/>
            <a:chExt cx="685800" cy="673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543300" y="7829550"/>
            <a:ext cx="5448300" cy="895350"/>
            <a:chOff x="0" y="0"/>
            <a:chExt cx="7264400" cy="119380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731584"/>
              <a:ext cx="7264400" cy="4622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</a:pPr>
              <a:r>
                <a:rPr lang="en-US" sz="20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hello@reallygreatsite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7264400" cy="5712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</a:pPr>
              <a:r>
                <a:rPr lang="en-US" sz="25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CONTATO POR E-MAIL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543300" y="6038850"/>
            <a:ext cx="5448300" cy="895350"/>
            <a:chOff x="0" y="0"/>
            <a:chExt cx="7264400" cy="119380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731584"/>
              <a:ext cx="7264400" cy="4622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</a:pPr>
              <a:r>
                <a:rPr lang="en-US" sz="20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123-456-7890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47625"/>
              <a:ext cx="7264400" cy="5712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</a:pPr>
              <a:r>
                <a:rPr lang="en-US" sz="25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AGENDAMENTO DO KICKOFF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543300" y="4248150"/>
            <a:ext cx="5448300" cy="895350"/>
            <a:chOff x="0" y="0"/>
            <a:chExt cx="7264400" cy="119380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731584"/>
              <a:ext cx="7264400" cy="4622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</a:pPr>
              <a:r>
                <a:rPr lang="en-US" sz="20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@reallygreatsite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7264400" cy="5712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</a:pPr>
              <a:r>
                <a:rPr lang="en-US" sz="25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APROVAÇÃO DA PROPOSTA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666750" y="851535"/>
            <a:ext cx="9763125" cy="128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9600" strike="noStrike" u="none">
                <a:solidFill>
                  <a:srgbClr val="F0F4F8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Próximos Passos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8324850" cy="3747081"/>
            <a:chOff x="0" y="0"/>
            <a:chExt cx="11099800" cy="499610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1099800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>
                  <a:solidFill>
                    <a:srgbClr val="F0F4F8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Mudanças na NR-1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33703"/>
              <a:ext cx="11099800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Desde maio de 2025, a fiscalização do MTE exige a </a:t>
              </a:r>
              <a:r>
                <a:rPr lang="en-US" b="true" sz="21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gestão de riscos psicossociais</a:t>
              </a: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 no PGR, tornando essa prática obrigatória para todas as empresas com empregados CLT.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8324850" cy="3747081"/>
            <a:chOff x="0" y="0"/>
            <a:chExt cx="11099800" cy="499610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1099800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>
                  <a:solidFill>
                    <a:srgbClr val="F0F4F8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Risco de Não Conformidade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33703"/>
              <a:ext cx="11099800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A não adequação à NR-1 pode resultar em </a:t>
              </a:r>
              <a:r>
                <a:rPr lang="en-US" b="true" sz="21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multas severas</a:t>
              </a: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, passivos trabalhistas e danos significativos à imagem da empresa, afetando a atração de talentos e a reputação no mercado.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0"/>
            <a:ext cx="7553325" cy="10287000"/>
            <a:chOff x="0" y="0"/>
            <a:chExt cx="1170208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208" cy="1593725"/>
            </a:xfrm>
            <a:custGeom>
              <a:avLst/>
              <a:gdLst/>
              <a:ahLst/>
              <a:cxnLst/>
              <a:rect r="r" b="b" t="t" l="l"/>
              <a:pathLst>
                <a:path h="1593725" w="1170208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8324850" cy="3747081"/>
            <a:chOff x="0" y="0"/>
            <a:chExt cx="11099800" cy="499610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6675"/>
              <a:ext cx="11099800" cy="30405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>
                  <a:solidFill>
                    <a:srgbClr val="F0F4F8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Diagnóstico da Empresa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533703"/>
              <a:ext cx="11099800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A avaliação da situação atual é crucial para identificar riscos psicossociais. Este diagnóstico permite um entendimento claro das condições de trabalho e as necessidades de melhoria.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33425"/>
            <a:ext cx="15821025" cy="226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0F4F8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Nossa Metodologia para Implementação Eficaz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4248150"/>
            <a:ext cx="4314825" cy="3027709"/>
            <a:chOff x="0" y="0"/>
            <a:chExt cx="5753100" cy="403694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146175"/>
              <a:ext cx="5753100" cy="2890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</a:pPr>
              <a:r>
                <a:rPr lang="en-US" sz="20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Realizamos entrevistas e aplicamos questionários validados para entender o contexto organizacional e identificar os principais riscos psicossociais presentes na empresa.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57531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DIAGNÓSTICO INICIAL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419850" y="4248150"/>
            <a:ext cx="4314825" cy="3027709"/>
            <a:chOff x="0" y="0"/>
            <a:chExt cx="5753100" cy="403694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146175"/>
              <a:ext cx="5753100" cy="2890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</a:pPr>
              <a:r>
                <a:rPr lang="en-US" sz="20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Integramos um inventário de riscos psicossociais ao Programa de Gestão de Riscos (PGR), permitindo uma visão clara dos impactos e prioridades a serem abordados.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57531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INVENTÁRIO DE RISCOS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172950" y="4248150"/>
            <a:ext cx="4314825" cy="3391992"/>
            <a:chOff x="0" y="0"/>
            <a:chExt cx="5753100" cy="452265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146175"/>
              <a:ext cx="5753100" cy="33764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</a:pPr>
              <a:r>
                <a:rPr lang="en-US" sz="2099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Elaboramos um plano de ação detalhado, designando responsáveis e prazos, garantindo que as medidas de mitigação sejam implementadas de forma eficaz e dentro do cronograma estabelecido.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47625"/>
              <a:ext cx="57531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PLANO DE AÇÃO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0"/>
            <a:ext cx="7553325" cy="10287000"/>
            <a:chOff x="0" y="0"/>
            <a:chExt cx="2134273" cy="29067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4273" cy="2906702"/>
            </a:xfrm>
            <a:custGeom>
              <a:avLst/>
              <a:gdLst/>
              <a:ahLst/>
              <a:cxnLst/>
              <a:rect r="r" b="b" t="t" l="l"/>
              <a:pathLst>
                <a:path h="2906702" w="2134273">
                  <a:moveTo>
                    <a:pt x="0" y="0"/>
                  </a:moveTo>
                  <a:lnTo>
                    <a:pt x="2134273" y="0"/>
                  </a:lnTo>
                  <a:lnTo>
                    <a:pt x="2134273" y="2906702"/>
                  </a:lnTo>
                  <a:lnTo>
                    <a:pt x="0" y="2906702"/>
                  </a:lnTo>
                  <a:close/>
                </a:path>
              </a:pathLst>
            </a:custGeom>
            <a:blipFill>
              <a:blip r:embed="rId2"/>
              <a:stretch>
                <a:fillRect l="0" t="-205" r="0" b="-20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33425"/>
            <a:ext cx="8629650" cy="226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>
                <a:solidFill>
                  <a:srgbClr val="F0F4F8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Por que escolher-nos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2105025" y="4400550"/>
            <a:ext cx="5753100" cy="4337685"/>
            <a:chOff x="0" y="0"/>
            <a:chExt cx="7670800" cy="578358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668655"/>
              <a:ext cx="76708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Gerente de Recursos Humanos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339975"/>
              <a:ext cx="7670800" cy="34436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"A parceria com [NOME DO PROFISSIONAL] transformou nossa abordagem em relação aos riscos psicossociais. A implementação da NR-1 não foi apenas uma exigência, mas trouxe </a:t>
              </a:r>
              <a:r>
                <a:rPr lang="en-US" b="true" sz="21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resultados tangíveis</a:t>
              </a: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 em nossa cultura organizacional e no bem-estar dos funcionários."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76708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MARIA SILVA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33425"/>
            <a:ext cx="15821025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F0F4F8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Cronograma Proposto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9118" y="3469005"/>
            <a:ext cx="2588432" cy="798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54"/>
              </a:lnSpc>
              <a:spcBef>
                <a:spcPct val="0"/>
              </a:spcBef>
            </a:pPr>
            <a:r>
              <a:rPr lang="en-US" sz="2325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DIAGNÓSTICO INICIAL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69118" y="5991225"/>
            <a:ext cx="2569382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Realização de entrevistas e aplicação de questionários para avaliar a situação atual da empresa.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981575" y="3469005"/>
            <a:ext cx="2571750" cy="798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54"/>
              </a:lnSpc>
              <a:spcBef>
                <a:spcPct val="0"/>
              </a:spcBef>
            </a:pPr>
            <a:r>
              <a:rPr lang="en-US" sz="2325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PLANEJAMENTO DE AÇÃO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81575" y="5991225"/>
            <a:ext cx="2571750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Elaboração de um plano detalhado com medidas para mitigar riscos psicossociais identificados.</a:t>
            </a:r>
          </a:p>
        </p:txBody>
      </p:sp>
      <p:sp>
        <p:nvSpPr>
          <p:cNvPr name="AutoShape 7" id="7"/>
          <p:cNvSpPr/>
          <p:nvPr/>
        </p:nvSpPr>
        <p:spPr>
          <a:xfrm>
            <a:off x="992968" y="5153025"/>
            <a:ext cx="17607376" cy="0"/>
          </a:xfrm>
          <a:prstGeom prst="line">
            <a:avLst/>
          </a:prstGeom>
          <a:ln cap="flat" w="19050">
            <a:solidFill>
              <a:srgbClr val="F0F4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9296400" y="3469005"/>
            <a:ext cx="2571750" cy="798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54"/>
              </a:lnSpc>
              <a:spcBef>
                <a:spcPct val="0"/>
              </a:spcBef>
            </a:pPr>
            <a:r>
              <a:rPr lang="en-US" sz="2325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IMPLEMENTAÇÃO DAS MEDIDAS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96400" y="5991225"/>
            <a:ext cx="2571750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Execução das ações priorizadas, incluindo treinamentos e ajustes necessários na gestão de pessoas.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611225" y="3469059"/>
            <a:ext cx="2571750" cy="798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54"/>
              </a:lnSpc>
              <a:spcBef>
                <a:spcPct val="0"/>
              </a:spcBef>
            </a:pPr>
            <a:r>
              <a:rPr lang="en-US" sz="2325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MONITORAMENTO CONTÍNUO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611225" y="5991279"/>
            <a:ext cx="2571750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Revisões periódicas e acompanhamento das medidas implementadas para garantir a eficácia e melhoria contínua.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69118" y="4758874"/>
            <a:ext cx="796706" cy="781952"/>
            <a:chOff x="0" y="0"/>
            <a:chExt cx="685800" cy="6731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981575" y="4752524"/>
            <a:ext cx="796706" cy="781952"/>
            <a:chOff x="0" y="0"/>
            <a:chExt cx="685800" cy="6731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296400" y="4762049"/>
            <a:ext cx="796706" cy="781952"/>
            <a:chOff x="0" y="0"/>
            <a:chExt cx="685800" cy="6731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611225" y="4755699"/>
            <a:ext cx="796706" cy="781952"/>
            <a:chOff x="0" y="0"/>
            <a:chExt cx="685800" cy="6731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85800" cy="668020"/>
            </a:xfrm>
            <a:custGeom>
              <a:avLst/>
              <a:gdLst/>
              <a:ahLst/>
              <a:cxnLst/>
              <a:rect r="r" b="b" t="t" l="l"/>
              <a:pathLst>
                <a:path h="668020" w="685800">
                  <a:moveTo>
                    <a:pt x="342900" y="0"/>
                  </a:moveTo>
                  <a:lnTo>
                    <a:pt x="434340" y="162560"/>
                  </a:lnTo>
                  <a:lnTo>
                    <a:pt x="618490" y="132080"/>
                  </a:lnTo>
                  <a:lnTo>
                    <a:pt x="547370" y="304800"/>
                  </a:lnTo>
                  <a:lnTo>
                    <a:pt x="685800" y="430530"/>
                  </a:lnTo>
                  <a:lnTo>
                    <a:pt x="506730" y="482600"/>
                  </a:lnTo>
                  <a:lnTo>
                    <a:pt x="495300" y="668020"/>
                  </a:lnTo>
                  <a:lnTo>
                    <a:pt x="342900" y="561340"/>
                  </a:lnTo>
                  <a:lnTo>
                    <a:pt x="190500" y="668020"/>
                  </a:lnTo>
                  <a:lnTo>
                    <a:pt x="179070" y="482600"/>
                  </a:lnTo>
                  <a:lnTo>
                    <a:pt x="0" y="430530"/>
                  </a:lnTo>
                  <a:lnTo>
                    <a:pt x="138430" y="304800"/>
                  </a:lnTo>
                  <a:lnTo>
                    <a:pt x="67310" y="132080"/>
                  </a:lnTo>
                  <a:lnTo>
                    <a:pt x="251460" y="162560"/>
                  </a:lnTo>
                  <a:close/>
                </a:path>
              </a:pathLst>
            </a:custGeom>
            <a:solidFill>
              <a:srgbClr val="F0F4F8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39700" y="117475"/>
              <a:ext cx="406400" cy="441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7296150"/>
            <a:ext cx="7191375" cy="2324100"/>
            <a:chOff x="0" y="0"/>
            <a:chExt cx="9588500" cy="309880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141095"/>
              <a:ext cx="9588500" cy="19577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O terceiro escopo oferece acompanhamento mensal para monitoramento contínuo, assegurando que a empresa mantenha a conformidade e o bem-estar dos colaboradores a um valor justo.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95885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ESCOPO 3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296400" y="7296150"/>
            <a:ext cx="7191375" cy="2324100"/>
            <a:chOff x="0" y="0"/>
            <a:chExt cx="9588500" cy="3098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141095"/>
              <a:ext cx="9588500" cy="19577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As condições de pagamento são flexíveis, permitindo que a contratação dos serviços seja facilitada, garantindo acessibilidade e compromisso com a saúde psicológica dos colaboradores.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95885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CONDIÇÕES DE PAGAMENTO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4619625"/>
            <a:ext cx="7191375" cy="1939925"/>
            <a:chOff x="0" y="0"/>
            <a:chExt cx="9588500" cy="258656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24162"/>
              <a:ext cx="9588500" cy="1462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O primeiro escopo abrange o diagnóstico e inventário de riscos, garantindo que sua empresa esteja em conformidade com a NR-1, com um custo acessível.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95885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ESCOPO 1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296400" y="4248150"/>
            <a:ext cx="7191375" cy="2327910"/>
            <a:chOff x="0" y="0"/>
            <a:chExt cx="9588500" cy="310388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146175"/>
              <a:ext cx="9588500" cy="19577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0F4F8"/>
                  </a:solidFill>
                  <a:latin typeface="DM Sans"/>
                  <a:ea typeface="DM Sans"/>
                  <a:cs typeface="DM Sans"/>
                  <a:sym typeface="DM Sans"/>
                </a:rPr>
                <a:t>O segundo escopo inclui a elaboração do plano de ação e a implementação das medidas necessárias, com preços competitivos para garantir a saúde mental no ambiente de trabalho.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47625"/>
              <a:ext cx="9588500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b="true" sz="2600">
                  <a:solidFill>
                    <a:srgbClr val="F0F4F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ESCOPO 2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66750" y="733425"/>
            <a:ext cx="16954500" cy="114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F0F4F8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Investimento e Condições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33425"/>
            <a:ext cx="5753100" cy="2085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167"/>
              </a:lnSpc>
              <a:spcBef>
                <a:spcPct val="0"/>
              </a:spcBef>
            </a:pPr>
            <a:r>
              <a:rPr lang="en-US" sz="7425">
                <a:solidFill>
                  <a:srgbClr val="F0F4F8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Benefícios da Conformidade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296400" y="2409825"/>
            <a:ext cx="7191375" cy="1442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03"/>
              </a:lnSpc>
            </a:pPr>
            <a:r>
              <a:rPr lang="en-US" sz="2073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A implementação da NR-1 pode resultar em </a:t>
            </a:r>
            <a:r>
              <a:rPr lang="en-US" b="true" sz="2073">
                <a:solidFill>
                  <a:srgbClr val="F0F4F8"/>
                </a:solidFill>
                <a:latin typeface="DM Sans Bold"/>
                <a:ea typeface="DM Sans Bold"/>
                <a:cs typeface="DM Sans Bold"/>
                <a:sym typeface="DM Sans Bold"/>
              </a:rPr>
              <a:t>menores índices</a:t>
            </a:r>
            <a:r>
              <a:rPr lang="en-US" sz="2073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 de afastamentos por problemas de saúde mental, promovendo um ambiente de trabalho mais saudável e equilibrado.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296400" y="1514475"/>
            <a:ext cx="7191375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b="true" sz="2600">
                <a:solidFill>
                  <a:srgbClr val="F0F4F8"/>
                </a:solidFill>
                <a:latin typeface="DM Sans Bold"/>
                <a:ea typeface="DM Sans Bold"/>
                <a:cs typeface="DM Sans Bold"/>
                <a:sym typeface="DM Sans Bold"/>
              </a:rPr>
              <a:t>REDUÇÃO DE AFASTAMENTOS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296400" y="5095875"/>
            <a:ext cx="7191375" cy="1442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03"/>
              </a:lnSpc>
            </a:pPr>
            <a:r>
              <a:rPr lang="en-US" sz="2073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Ao priorizar a saúde mental, as empresas experimentam um </a:t>
            </a:r>
            <a:r>
              <a:rPr lang="en-US" b="true" sz="2073">
                <a:solidFill>
                  <a:srgbClr val="F0F4F8"/>
                </a:solidFill>
                <a:latin typeface="DM Sans Bold"/>
                <a:ea typeface="DM Sans Bold"/>
                <a:cs typeface="DM Sans Bold"/>
                <a:sym typeface="DM Sans Bold"/>
              </a:rPr>
              <a:t>aumento significativo</a:t>
            </a:r>
            <a:r>
              <a:rPr lang="en-US" sz="2073">
                <a:solidFill>
                  <a:srgbClr val="F0F4F8"/>
                </a:solidFill>
                <a:latin typeface="DM Sans"/>
                <a:ea typeface="DM Sans"/>
                <a:cs typeface="DM Sans"/>
                <a:sym typeface="DM Sans"/>
              </a:rPr>
              <a:t> na produtividade e no clima organizacional, ajudando a reter talentos e a melhorar o desempenho geral.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296400" y="4200525"/>
            <a:ext cx="7191375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b="true" sz="2600">
                <a:solidFill>
                  <a:srgbClr val="F0F4F8"/>
                </a:solidFill>
                <a:latin typeface="DM Sans Bold"/>
                <a:ea typeface="DM Sans Bold"/>
                <a:cs typeface="DM Sans Bold"/>
                <a:sym typeface="DM Sans Bold"/>
              </a:rPr>
              <a:t>GANHO DE PRODUTIVIDADE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Apresentação - Proposta NR-1</dc:description>
  <dc:identifier>DAHTTTp85tM</dc:identifier>
  <dcterms:modified xsi:type="dcterms:W3CDTF">2011-08-01T06:04:30Z</dcterms:modified>
  <cp:revision>1</cp:revision>
  <dc:title>Apresentação - Proposta NR-1</dc:title>
</cp:coreProperties>
</file>